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charset="1" panose="00000000000000000000"/>
      <p:regular r:id="rId12"/>
    </p:embeddedFont>
    <p:embeddedFont>
      <p:font typeface="Open Sans Bold" charset="1" panose="00000000000000000000"/>
      <p:regular r:id="rId13"/>
    </p:embeddedFont>
    <p:embeddedFont>
      <p:font typeface="Open Sans Italics" charset="1" panose="00000000000000000000"/>
      <p:regular r:id="rId14"/>
    </p:embeddedFont>
    <p:embeddedFont>
      <p:font typeface="Open Sans Bold Italics" charset="1" panose="00000000000000000000"/>
      <p:regular r:id="rId15"/>
    </p:embeddedFont>
    <p:embeddedFont>
      <p:font typeface="Open Sans Light" charset="1" panose="00000000000000000000"/>
      <p:regular r:id="rId16"/>
    </p:embeddedFont>
    <p:embeddedFont>
      <p:font typeface="Open Sans Light Italics" charset="1" panose="00000000000000000000"/>
      <p:regular r:id="rId17"/>
    </p:embeddedFont>
    <p:embeddedFont>
      <p:font typeface="Open Sans Medium" charset="1" panose="00000000000000000000"/>
      <p:regular r:id="rId18"/>
    </p:embeddedFont>
    <p:embeddedFont>
      <p:font typeface="Open Sans Medium Italics" charset="1" panose="00000000000000000000"/>
      <p:regular r:id="rId19"/>
    </p:embeddedFont>
    <p:embeddedFont>
      <p:font typeface="Open Sans Semi-Bold" charset="1" panose="00000000000000000000"/>
      <p:regular r:id="rId20"/>
    </p:embeddedFont>
    <p:embeddedFont>
      <p:font typeface="Open Sans Semi-Bold Italics" charset="1" panose="00000000000000000000"/>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3" id="3"/>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4" id="4"/>
          <p:cNvSpPr/>
          <p:nvPr/>
        </p:nvSpPr>
        <p:spPr>
          <a:xfrm flipH="false" flipV="false" rot="0">
            <a:off x="1028700" y="768540"/>
            <a:ext cx="317973" cy="260160"/>
          </a:xfrm>
          <a:custGeom>
            <a:avLst/>
            <a:gdLst/>
            <a:ahLst/>
            <a:cxnLst/>
            <a:rect r="r" b="b" t="t" l="l"/>
            <a:pathLst>
              <a:path h="260160" w="317973">
                <a:moveTo>
                  <a:pt x="0" y="0"/>
                </a:moveTo>
                <a:lnTo>
                  <a:pt x="317973" y="0"/>
                </a:lnTo>
                <a:lnTo>
                  <a:pt x="317973" y="260160"/>
                </a:lnTo>
                <a:lnTo>
                  <a:pt x="0" y="260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71021" y="2076366"/>
            <a:ext cx="16230600" cy="3595341"/>
          </a:xfrm>
          <a:prstGeom prst="rect">
            <a:avLst/>
          </a:prstGeom>
        </p:spPr>
        <p:txBody>
          <a:bodyPr anchor="t" rtlCol="false" tIns="0" lIns="0" bIns="0" rIns="0">
            <a:spAutoFit/>
          </a:bodyPr>
          <a:lstStyle/>
          <a:p>
            <a:pPr algn="ctr">
              <a:lnSpc>
                <a:spcPts val="14456"/>
              </a:lnSpc>
              <a:spcBef>
                <a:spcPct val="0"/>
              </a:spcBef>
            </a:pPr>
            <a:r>
              <a:rPr lang="en-US" sz="10326">
                <a:solidFill>
                  <a:srgbClr val="101010"/>
                </a:solidFill>
                <a:latin typeface="Montserrat Ultra-Bold"/>
              </a:rPr>
              <a:t>   WORLD DATA LAB  HACKATHON</a:t>
            </a:r>
          </a:p>
        </p:txBody>
      </p:sp>
      <p:sp>
        <p:nvSpPr>
          <p:cNvPr name="TextBox 6" id="6"/>
          <p:cNvSpPr txBox="true"/>
          <p:nvPr/>
        </p:nvSpPr>
        <p:spPr>
          <a:xfrm rot="0">
            <a:off x="1771021" y="5797178"/>
            <a:ext cx="13601379" cy="1764867"/>
          </a:xfrm>
          <a:prstGeom prst="rect">
            <a:avLst/>
          </a:prstGeom>
        </p:spPr>
        <p:txBody>
          <a:bodyPr anchor="t" rtlCol="false" tIns="0" lIns="0" bIns="0" rIns="0">
            <a:spAutoFit/>
          </a:bodyPr>
          <a:lstStyle/>
          <a:p>
            <a:pPr algn="ctr">
              <a:lnSpc>
                <a:spcPts val="3733"/>
              </a:lnSpc>
            </a:pPr>
            <a:r>
              <a:rPr lang="en-US" sz="2667" spc="912">
                <a:solidFill>
                  <a:srgbClr val="000000"/>
                </a:solidFill>
                <a:latin typeface="Open Sans Bold"/>
              </a:rPr>
              <a:t>UNLEASHING THE POTENTIAL OF YOUTH EMPLOYMENT DATA IN KENYA’S IT SECTOR</a:t>
            </a:r>
          </a:p>
          <a:p>
            <a:pPr algn="ctr">
              <a:lnSpc>
                <a:spcPts val="3313"/>
              </a:lnSpc>
            </a:pPr>
          </a:p>
          <a:p>
            <a:pPr algn="ctr">
              <a:lnSpc>
                <a:spcPts val="3313"/>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776747" y="1945763"/>
            <a:ext cx="6949585" cy="6949557"/>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t="0" r="-24999" b="0"/>
              </a:stretch>
            </a:blipFill>
          </p:spPr>
        </p:sp>
      </p:grpSp>
      <p:sp>
        <p:nvSpPr>
          <p:cNvPr name="Freeform 4" id="4"/>
          <p:cNvSpPr/>
          <p:nvPr/>
        </p:nvSpPr>
        <p:spPr>
          <a:xfrm flipH="false" flipV="false" rot="-10800000">
            <a:off x="14252669" y="0"/>
            <a:ext cx="4035331" cy="4209908"/>
          </a:xfrm>
          <a:custGeom>
            <a:avLst/>
            <a:gdLst/>
            <a:ahLst/>
            <a:cxnLst/>
            <a:rect r="r" b="b" t="t" l="l"/>
            <a:pathLst>
              <a:path h="4209908" w="4035331">
                <a:moveTo>
                  <a:pt x="0" y="0"/>
                </a:moveTo>
                <a:lnTo>
                  <a:pt x="4035331" y="0"/>
                </a:lnTo>
                <a:lnTo>
                  <a:pt x="4035331" y="4209908"/>
                </a:lnTo>
                <a:lnTo>
                  <a:pt x="0" y="4209908"/>
                </a:lnTo>
                <a:lnTo>
                  <a:pt x="0" y="0"/>
                </a:lnTo>
                <a:close/>
              </a:path>
            </a:pathLst>
          </a:custGeom>
          <a:blipFill>
            <a:blip r:embed="rId3">
              <a:extLst>
                <a:ext uri="{96DAC541-7B7A-43D3-8B79-37D633B846F1}">
                  <asvg:svgBlip xmlns:asvg="http://schemas.microsoft.com/office/drawing/2016/SVG/main" r:embed="rId4"/>
                </a:ext>
              </a:extLst>
            </a:blip>
            <a:stretch>
              <a:fillRect l="0" t="0" r="-108652" b="0"/>
            </a:stretch>
          </a:blipFill>
        </p:spPr>
      </p:sp>
      <p:sp>
        <p:nvSpPr>
          <p:cNvPr name="TextBox 5" id="5"/>
          <p:cNvSpPr txBox="true"/>
          <p:nvPr/>
        </p:nvSpPr>
        <p:spPr>
          <a:xfrm rot="0">
            <a:off x="199785" y="3436406"/>
            <a:ext cx="9284567" cy="6491423"/>
          </a:xfrm>
          <a:prstGeom prst="rect">
            <a:avLst/>
          </a:prstGeom>
        </p:spPr>
        <p:txBody>
          <a:bodyPr anchor="t" rtlCol="false" tIns="0" lIns="0" bIns="0" rIns="0">
            <a:spAutoFit/>
          </a:bodyPr>
          <a:lstStyle/>
          <a:p>
            <a:pPr>
              <a:lnSpc>
                <a:spcPts val="5306"/>
              </a:lnSpc>
            </a:pPr>
            <a:r>
              <a:rPr lang="en-US" sz="3790">
                <a:solidFill>
                  <a:srgbClr val="101010"/>
                </a:solidFill>
                <a:latin typeface="Montserrat Classic"/>
              </a:rPr>
              <a:t>Research Scholar @iLabAfrica.</a:t>
            </a:r>
          </a:p>
          <a:p>
            <a:pPr marL="818307" indent="-409154" lvl="1">
              <a:lnSpc>
                <a:spcPts val="5306"/>
              </a:lnSpc>
              <a:buFont typeface="Arial"/>
              <a:buChar char="•"/>
            </a:pPr>
            <a:r>
              <a:rPr lang="en-US" sz="3790">
                <a:solidFill>
                  <a:srgbClr val="101010"/>
                </a:solidFill>
                <a:latin typeface="Montserrat Classic"/>
              </a:rPr>
              <a:t>Get more exposure.</a:t>
            </a:r>
          </a:p>
          <a:p>
            <a:pPr marL="818307" indent="-409154" lvl="1">
              <a:lnSpc>
                <a:spcPts val="5306"/>
              </a:lnSpc>
              <a:buFont typeface="Arial"/>
              <a:buChar char="•"/>
            </a:pPr>
            <a:r>
              <a:rPr lang="en-US" sz="3790">
                <a:solidFill>
                  <a:srgbClr val="101010"/>
                </a:solidFill>
                <a:latin typeface="Montserrat Classic"/>
              </a:rPr>
              <a:t>Put my skills into practice</a:t>
            </a:r>
          </a:p>
          <a:p>
            <a:pPr marL="818307" indent="-409154" lvl="1">
              <a:lnSpc>
                <a:spcPts val="5306"/>
              </a:lnSpc>
              <a:buFont typeface="Arial"/>
              <a:buChar char="•"/>
            </a:pPr>
            <a:r>
              <a:rPr lang="en-US" sz="3790">
                <a:solidFill>
                  <a:srgbClr val="101010"/>
                </a:solidFill>
                <a:latin typeface="Montserrat Classic"/>
              </a:rPr>
              <a:t>Get to find places to improve</a:t>
            </a:r>
          </a:p>
          <a:p>
            <a:pPr>
              <a:lnSpc>
                <a:spcPts val="5306"/>
              </a:lnSpc>
            </a:pPr>
          </a:p>
          <a:p>
            <a:pPr>
              <a:lnSpc>
                <a:spcPts val="5306"/>
              </a:lnSpc>
            </a:pPr>
            <a:r>
              <a:rPr lang="en-US" sz="3790">
                <a:solidFill>
                  <a:srgbClr val="101010"/>
                </a:solidFill>
                <a:latin typeface="Montserrat Classic"/>
              </a:rPr>
              <a:t>My goal is to employ my data science expertise as a force for positive change in addressing world problems.</a:t>
            </a:r>
          </a:p>
          <a:p>
            <a:pPr>
              <a:lnSpc>
                <a:spcPts val="2990"/>
              </a:lnSpc>
            </a:pPr>
          </a:p>
          <a:p>
            <a:pPr>
              <a:lnSpc>
                <a:spcPts val="2990"/>
              </a:lnSpc>
            </a:pPr>
          </a:p>
          <a:p>
            <a:pPr>
              <a:lnSpc>
                <a:spcPts val="2990"/>
              </a:lnSpc>
            </a:pPr>
          </a:p>
        </p:txBody>
      </p:sp>
      <p:sp>
        <p:nvSpPr>
          <p:cNvPr name="TextBox 6" id="6"/>
          <p:cNvSpPr txBox="true"/>
          <p:nvPr/>
        </p:nvSpPr>
        <p:spPr>
          <a:xfrm rot="0">
            <a:off x="199785" y="2390796"/>
            <a:ext cx="1816362" cy="737937"/>
          </a:xfrm>
          <a:prstGeom prst="rect">
            <a:avLst/>
          </a:prstGeom>
        </p:spPr>
        <p:txBody>
          <a:bodyPr anchor="t" rtlCol="false" tIns="0" lIns="0" bIns="0" rIns="0">
            <a:spAutoFit/>
          </a:bodyPr>
          <a:lstStyle/>
          <a:p>
            <a:pPr>
              <a:lnSpc>
                <a:spcPts val="6051"/>
              </a:lnSpc>
            </a:pPr>
            <a:r>
              <a:rPr lang="en-US" sz="4322">
                <a:solidFill>
                  <a:srgbClr val="101010"/>
                </a:solidFill>
                <a:latin typeface="Montserrat Classic"/>
              </a:rPr>
              <a:t>Name:</a:t>
            </a:r>
          </a:p>
        </p:txBody>
      </p:sp>
      <p:sp>
        <p:nvSpPr>
          <p:cNvPr name="TextBox 7" id="7"/>
          <p:cNvSpPr txBox="true"/>
          <p:nvPr/>
        </p:nvSpPr>
        <p:spPr>
          <a:xfrm rot="0">
            <a:off x="2016148" y="2273672"/>
            <a:ext cx="7265449" cy="953135"/>
          </a:xfrm>
          <a:prstGeom prst="rect">
            <a:avLst/>
          </a:prstGeom>
        </p:spPr>
        <p:txBody>
          <a:bodyPr anchor="t" rtlCol="false" tIns="0" lIns="0" bIns="0" rIns="0">
            <a:spAutoFit/>
          </a:bodyPr>
          <a:lstStyle/>
          <a:p>
            <a:pPr>
              <a:lnSpc>
                <a:spcPts val="7840"/>
              </a:lnSpc>
            </a:pPr>
            <a:r>
              <a:rPr lang="en-US" sz="5600">
                <a:solidFill>
                  <a:srgbClr val="101010"/>
                </a:solidFill>
                <a:latin typeface="Montserrat Medium"/>
              </a:rPr>
              <a:t>Lubanga Derrick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TextBox 3" id="3"/>
          <p:cNvSpPr txBox="true"/>
          <p:nvPr/>
        </p:nvSpPr>
        <p:spPr>
          <a:xfrm rot="0">
            <a:off x="1330542" y="7103120"/>
            <a:ext cx="6388495" cy="504825"/>
          </a:xfrm>
          <a:prstGeom prst="rect">
            <a:avLst/>
          </a:prstGeom>
        </p:spPr>
        <p:txBody>
          <a:bodyPr anchor="t" rtlCol="false" tIns="0" lIns="0" bIns="0" rIns="0">
            <a:spAutoFit/>
          </a:bodyPr>
          <a:lstStyle/>
          <a:p>
            <a:pPr>
              <a:lnSpc>
                <a:spcPts val="4199"/>
              </a:lnSpc>
            </a:pPr>
            <a:r>
              <a:rPr lang="en-US" sz="2999">
                <a:solidFill>
                  <a:srgbClr val="101010"/>
                </a:solidFill>
                <a:latin typeface="Montserrat Classic Bold"/>
              </a:rPr>
              <a:t>Techniques and Visualizations:</a:t>
            </a:r>
          </a:p>
        </p:txBody>
      </p:sp>
      <p:sp>
        <p:nvSpPr>
          <p:cNvPr name="TextBox 4" id="4"/>
          <p:cNvSpPr txBox="true"/>
          <p:nvPr/>
        </p:nvSpPr>
        <p:spPr>
          <a:xfrm rot="0">
            <a:off x="1028700" y="3940593"/>
            <a:ext cx="5669991" cy="531914"/>
          </a:xfrm>
          <a:prstGeom prst="rect">
            <a:avLst/>
          </a:prstGeom>
        </p:spPr>
        <p:txBody>
          <a:bodyPr anchor="t" rtlCol="false" tIns="0" lIns="0" bIns="0" rIns="0">
            <a:spAutoFit/>
          </a:bodyPr>
          <a:lstStyle/>
          <a:p>
            <a:pPr>
              <a:lnSpc>
                <a:spcPts val="4281"/>
              </a:lnSpc>
            </a:pPr>
            <a:r>
              <a:rPr lang="en-US" sz="3058">
                <a:solidFill>
                  <a:srgbClr val="101010"/>
                </a:solidFill>
                <a:latin typeface="Montserrat Classic Bold"/>
              </a:rPr>
              <a:t>Technologies used:</a:t>
            </a:r>
          </a:p>
        </p:txBody>
      </p:sp>
      <p:sp>
        <p:nvSpPr>
          <p:cNvPr name="TextBox 5" id="5"/>
          <p:cNvSpPr txBox="true"/>
          <p:nvPr/>
        </p:nvSpPr>
        <p:spPr>
          <a:xfrm rot="0">
            <a:off x="10169021" y="1269665"/>
            <a:ext cx="5975818" cy="596901"/>
          </a:xfrm>
          <a:prstGeom prst="rect">
            <a:avLst/>
          </a:prstGeom>
        </p:spPr>
        <p:txBody>
          <a:bodyPr anchor="t" rtlCol="false" tIns="0" lIns="0" bIns="0" rIns="0">
            <a:spAutoFit/>
          </a:bodyPr>
          <a:lstStyle/>
          <a:p>
            <a:pPr>
              <a:lnSpc>
                <a:spcPts val="4899"/>
              </a:lnSpc>
            </a:pPr>
            <a:r>
              <a:rPr lang="en-US" sz="3499">
                <a:solidFill>
                  <a:srgbClr val="101010"/>
                </a:solidFill>
                <a:latin typeface="Montserrat Classic Bold"/>
              </a:rPr>
              <a:t>Process and Techniques:</a:t>
            </a:r>
          </a:p>
        </p:txBody>
      </p:sp>
      <p:sp>
        <p:nvSpPr>
          <p:cNvPr name="TextBox 6" id="6"/>
          <p:cNvSpPr txBox="true"/>
          <p:nvPr/>
        </p:nvSpPr>
        <p:spPr>
          <a:xfrm rot="0">
            <a:off x="364165" y="1383965"/>
            <a:ext cx="7265449" cy="922274"/>
          </a:xfrm>
          <a:prstGeom prst="rect">
            <a:avLst/>
          </a:prstGeom>
        </p:spPr>
        <p:txBody>
          <a:bodyPr anchor="t" rtlCol="false" tIns="0" lIns="0" bIns="0" rIns="0">
            <a:spAutoFit/>
          </a:bodyPr>
          <a:lstStyle/>
          <a:p>
            <a:pPr>
              <a:lnSpc>
                <a:spcPts val="7167"/>
              </a:lnSpc>
            </a:pPr>
            <a:r>
              <a:rPr lang="en-US" sz="6399">
                <a:solidFill>
                  <a:srgbClr val="101010"/>
                </a:solidFill>
                <a:latin typeface="Montserrat Bold"/>
              </a:rPr>
              <a:t>METHODOLOGY</a:t>
            </a:r>
          </a:p>
        </p:txBody>
      </p:sp>
      <p:sp>
        <p:nvSpPr>
          <p:cNvPr name="TextBox 7" id="7"/>
          <p:cNvSpPr txBox="true"/>
          <p:nvPr/>
        </p:nvSpPr>
        <p:spPr>
          <a:xfrm rot="0">
            <a:off x="726186" y="7850324"/>
            <a:ext cx="9442835" cy="2566378"/>
          </a:xfrm>
          <a:prstGeom prst="rect">
            <a:avLst/>
          </a:prstGeom>
        </p:spPr>
        <p:txBody>
          <a:bodyPr anchor="t" rtlCol="false" tIns="0" lIns="0" bIns="0" rIns="0">
            <a:spAutoFit/>
          </a:bodyPr>
          <a:lstStyle/>
          <a:p>
            <a:pPr marL="531433" indent="-265716" lvl="1">
              <a:lnSpc>
                <a:spcPts val="3446"/>
              </a:lnSpc>
              <a:buFont typeface="Arial"/>
              <a:buChar char="•"/>
            </a:pPr>
            <a:r>
              <a:rPr lang="en-US" sz="2461">
                <a:solidFill>
                  <a:srgbClr val="101010"/>
                </a:solidFill>
                <a:latin typeface="Montserrat Classic"/>
              </a:rPr>
              <a:t>Time Series Plot: We visualized trends over time by connecting data points with straight lines.</a:t>
            </a:r>
          </a:p>
          <a:p>
            <a:pPr marL="531433" indent="-265716" lvl="1">
              <a:lnSpc>
                <a:spcPts val="3446"/>
              </a:lnSpc>
              <a:buFont typeface="Arial"/>
              <a:buChar char="•"/>
            </a:pPr>
            <a:r>
              <a:rPr lang="en-US" sz="2461">
                <a:solidFill>
                  <a:srgbClr val="101010"/>
                </a:solidFill>
                <a:latin typeface="Montserrat Classic"/>
              </a:rPr>
              <a:t>Heatmap: We used a heatmap to show the Pearson correlation coefficients between numeric columns in a color-coded matrix.</a:t>
            </a:r>
          </a:p>
          <a:p>
            <a:pPr>
              <a:lnSpc>
                <a:spcPts val="3446"/>
              </a:lnSpc>
            </a:pPr>
          </a:p>
        </p:txBody>
      </p:sp>
      <p:sp>
        <p:nvSpPr>
          <p:cNvPr name="TextBox 8" id="8"/>
          <p:cNvSpPr txBox="true"/>
          <p:nvPr/>
        </p:nvSpPr>
        <p:spPr>
          <a:xfrm rot="0">
            <a:off x="1057512" y="4547245"/>
            <a:ext cx="6934556" cy="26130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101010"/>
                </a:solidFill>
                <a:latin typeface="Montserrat Classic"/>
              </a:rPr>
              <a:t>Python: utilized the Python programming language for all the code examples and data analysis tasks.</a:t>
            </a:r>
          </a:p>
          <a:p>
            <a:pPr marL="539749" indent="-269875" lvl="1">
              <a:lnSpc>
                <a:spcPts val="3499"/>
              </a:lnSpc>
              <a:buFont typeface="Arial"/>
              <a:buChar char="•"/>
            </a:pPr>
            <a:r>
              <a:rPr lang="en-US" sz="2499">
                <a:solidFill>
                  <a:srgbClr val="101010"/>
                </a:solidFill>
                <a:latin typeface="Montserrat Classic"/>
              </a:rPr>
              <a:t>Power Bi: Utilized power bi to show advanced visualizations dashboards.</a:t>
            </a:r>
          </a:p>
          <a:p>
            <a:pPr>
              <a:lnSpc>
                <a:spcPts val="3499"/>
              </a:lnSpc>
            </a:pPr>
          </a:p>
        </p:txBody>
      </p:sp>
      <p:sp>
        <p:nvSpPr>
          <p:cNvPr name="TextBox 9" id="9"/>
          <p:cNvSpPr txBox="true"/>
          <p:nvPr/>
        </p:nvSpPr>
        <p:spPr>
          <a:xfrm rot="0">
            <a:off x="9526947" y="1959866"/>
            <a:ext cx="7259967" cy="2902081"/>
          </a:xfrm>
          <a:prstGeom prst="rect">
            <a:avLst/>
          </a:prstGeom>
        </p:spPr>
        <p:txBody>
          <a:bodyPr anchor="t" rtlCol="false" tIns="0" lIns="0" bIns="0" rIns="0">
            <a:spAutoFit/>
          </a:bodyPr>
          <a:lstStyle/>
          <a:p>
            <a:pPr marL="592615" indent="-296307" lvl="1">
              <a:lnSpc>
                <a:spcPts val="3842"/>
              </a:lnSpc>
              <a:buFont typeface="Arial"/>
              <a:buChar char="•"/>
            </a:pPr>
            <a:r>
              <a:rPr lang="en-US" sz="2744">
                <a:solidFill>
                  <a:srgbClr val="101010"/>
                </a:solidFill>
                <a:latin typeface="Montserrat Classic"/>
              </a:rPr>
              <a:t>Data Wrangling; data cleansing and integration. </a:t>
            </a:r>
          </a:p>
          <a:p>
            <a:pPr marL="592615" indent="-296307" lvl="1">
              <a:lnSpc>
                <a:spcPts val="3842"/>
              </a:lnSpc>
              <a:buFont typeface="Arial"/>
              <a:buChar char="•"/>
            </a:pPr>
            <a:r>
              <a:rPr lang="en-US" sz="2744">
                <a:solidFill>
                  <a:srgbClr val="101010"/>
                </a:solidFill>
                <a:latin typeface="Montserrat Classic"/>
              </a:rPr>
              <a:t>Conducted exploratory data analysis (EDA) to gain insights into the datasets.</a:t>
            </a:r>
          </a:p>
          <a:p>
            <a:pPr>
              <a:lnSpc>
                <a:spcPts val="384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8208094" y="7043719"/>
            <a:ext cx="2526199" cy="356235"/>
          </a:xfrm>
          <a:prstGeom prst="rect">
            <a:avLst/>
          </a:prstGeom>
        </p:spPr>
        <p:txBody>
          <a:bodyPr anchor="t" rtlCol="false" tIns="0" lIns="0" bIns="0" rIns="0">
            <a:spAutoFit/>
          </a:bodyPr>
          <a:lstStyle/>
          <a:p>
            <a:pPr>
              <a:lnSpc>
                <a:spcPts val="2940"/>
              </a:lnSpc>
            </a:pPr>
            <a:r>
              <a:rPr lang="en-US" sz="2100">
                <a:solidFill>
                  <a:srgbClr val="FDFDFD"/>
                </a:solidFill>
                <a:latin typeface="Montserrat Classic"/>
              </a:rPr>
              <a:t>Advertising</a:t>
            </a:r>
          </a:p>
        </p:txBody>
      </p:sp>
      <p:sp>
        <p:nvSpPr>
          <p:cNvPr name="TextBox 3" id="3"/>
          <p:cNvSpPr txBox="true"/>
          <p:nvPr/>
        </p:nvSpPr>
        <p:spPr>
          <a:xfrm rot="0">
            <a:off x="10792973" y="7043719"/>
            <a:ext cx="2526199" cy="356235"/>
          </a:xfrm>
          <a:prstGeom prst="rect">
            <a:avLst/>
          </a:prstGeom>
        </p:spPr>
        <p:txBody>
          <a:bodyPr anchor="t" rtlCol="false" tIns="0" lIns="0" bIns="0" rIns="0">
            <a:spAutoFit/>
          </a:bodyPr>
          <a:lstStyle/>
          <a:p>
            <a:pPr>
              <a:lnSpc>
                <a:spcPts val="2940"/>
              </a:lnSpc>
            </a:pPr>
            <a:r>
              <a:rPr lang="en-US" sz="2100">
                <a:solidFill>
                  <a:srgbClr val="FDFDFD"/>
                </a:solidFill>
                <a:latin typeface="Montserrat Classic"/>
              </a:rPr>
              <a:t>Production</a:t>
            </a:r>
          </a:p>
        </p:txBody>
      </p:sp>
      <p:sp>
        <p:nvSpPr>
          <p:cNvPr name="TextBox 4" id="4"/>
          <p:cNvSpPr txBox="true"/>
          <p:nvPr/>
        </p:nvSpPr>
        <p:spPr>
          <a:xfrm rot="0">
            <a:off x="13376323" y="7043719"/>
            <a:ext cx="2526199" cy="356235"/>
          </a:xfrm>
          <a:prstGeom prst="rect">
            <a:avLst/>
          </a:prstGeom>
        </p:spPr>
        <p:txBody>
          <a:bodyPr anchor="t" rtlCol="false" tIns="0" lIns="0" bIns="0" rIns="0">
            <a:spAutoFit/>
          </a:bodyPr>
          <a:lstStyle/>
          <a:p>
            <a:pPr>
              <a:lnSpc>
                <a:spcPts val="2940"/>
              </a:lnSpc>
            </a:pPr>
            <a:r>
              <a:rPr lang="en-US" sz="2100">
                <a:solidFill>
                  <a:srgbClr val="FDFDFD"/>
                </a:solidFill>
                <a:latin typeface="Montserrat Classic"/>
              </a:rPr>
              <a:t>Others Thing</a:t>
            </a:r>
          </a:p>
        </p:txBody>
      </p:sp>
      <p:sp>
        <p:nvSpPr>
          <p:cNvPr name="TextBox 5" id="5"/>
          <p:cNvSpPr txBox="true"/>
          <p:nvPr/>
        </p:nvSpPr>
        <p:spPr>
          <a:xfrm rot="0">
            <a:off x="8169739" y="6235537"/>
            <a:ext cx="1625680" cy="712470"/>
          </a:xfrm>
          <a:prstGeom prst="rect">
            <a:avLst/>
          </a:prstGeom>
        </p:spPr>
        <p:txBody>
          <a:bodyPr anchor="t" rtlCol="false" tIns="0" lIns="0" bIns="0" rIns="0">
            <a:spAutoFit/>
          </a:bodyPr>
          <a:lstStyle/>
          <a:p>
            <a:pPr algn="ctr">
              <a:lnSpc>
                <a:spcPts val="5880"/>
              </a:lnSpc>
            </a:pPr>
            <a:r>
              <a:rPr lang="en-US" sz="4200">
                <a:solidFill>
                  <a:srgbClr val="FDFDFD"/>
                </a:solidFill>
                <a:latin typeface="Montserrat Medium"/>
              </a:rPr>
              <a:t>10K+</a:t>
            </a:r>
          </a:p>
        </p:txBody>
      </p:sp>
      <p:sp>
        <p:nvSpPr>
          <p:cNvPr name="TextBox 6" id="6"/>
          <p:cNvSpPr txBox="true"/>
          <p:nvPr/>
        </p:nvSpPr>
        <p:spPr>
          <a:xfrm rot="0">
            <a:off x="10818308" y="6235537"/>
            <a:ext cx="1625680" cy="712470"/>
          </a:xfrm>
          <a:prstGeom prst="rect">
            <a:avLst/>
          </a:prstGeom>
        </p:spPr>
        <p:txBody>
          <a:bodyPr anchor="t" rtlCol="false" tIns="0" lIns="0" bIns="0" rIns="0">
            <a:spAutoFit/>
          </a:bodyPr>
          <a:lstStyle/>
          <a:p>
            <a:pPr algn="ctr">
              <a:lnSpc>
                <a:spcPts val="5880"/>
              </a:lnSpc>
            </a:pPr>
            <a:r>
              <a:rPr lang="en-US" sz="4200">
                <a:solidFill>
                  <a:srgbClr val="FDFDFD"/>
                </a:solidFill>
                <a:latin typeface="Montserrat Medium"/>
              </a:rPr>
              <a:t>1K+</a:t>
            </a:r>
          </a:p>
        </p:txBody>
      </p:sp>
      <p:sp>
        <p:nvSpPr>
          <p:cNvPr name="Freeform 7" id="7"/>
          <p:cNvSpPr/>
          <p:nvPr/>
        </p:nvSpPr>
        <p:spPr>
          <a:xfrm flipH="false" flipV="false" rot="5400000">
            <a:off x="14520087" y="-870541"/>
            <a:ext cx="3429000" cy="4106826"/>
          </a:xfrm>
          <a:custGeom>
            <a:avLst/>
            <a:gdLst/>
            <a:ahLst/>
            <a:cxnLst/>
            <a:rect r="r" b="b" t="t" l="l"/>
            <a:pathLst>
              <a:path h="4106826" w="3429000">
                <a:moveTo>
                  <a:pt x="0" y="0"/>
                </a:moveTo>
                <a:lnTo>
                  <a:pt x="3429000" y="0"/>
                </a:lnTo>
                <a:lnTo>
                  <a:pt x="3429000" y="4106826"/>
                </a:lnTo>
                <a:lnTo>
                  <a:pt x="0" y="4106826"/>
                </a:lnTo>
                <a:lnTo>
                  <a:pt x="0" y="0"/>
                </a:lnTo>
                <a:close/>
              </a:path>
            </a:pathLst>
          </a:custGeom>
          <a:blipFill>
            <a:blip r:embed="rId2">
              <a:extLst>
                <a:ext uri="{96DAC541-7B7A-43D3-8B79-37D633B846F1}">
                  <asvg:svgBlip xmlns:asvg="http://schemas.microsoft.com/office/drawing/2016/SVG/main" r:embed="rId3"/>
                </a:ext>
              </a:extLst>
            </a:blip>
            <a:stretch>
              <a:fillRect l="-105041" t="0" r="-40505" b="-2510"/>
            </a:stretch>
          </a:blipFill>
        </p:spPr>
      </p:sp>
      <p:sp>
        <p:nvSpPr>
          <p:cNvPr name="TextBox 8" id="8"/>
          <p:cNvSpPr txBox="true"/>
          <p:nvPr/>
        </p:nvSpPr>
        <p:spPr>
          <a:xfrm rot="0">
            <a:off x="12710154" y="6235537"/>
            <a:ext cx="2735877" cy="712358"/>
          </a:xfrm>
          <a:prstGeom prst="rect">
            <a:avLst/>
          </a:prstGeom>
        </p:spPr>
        <p:txBody>
          <a:bodyPr anchor="t" rtlCol="false" tIns="0" lIns="0" bIns="0" rIns="0">
            <a:spAutoFit/>
          </a:bodyPr>
          <a:lstStyle/>
          <a:p>
            <a:pPr algn="ctr">
              <a:lnSpc>
                <a:spcPts val="5880"/>
              </a:lnSpc>
              <a:spcBef>
                <a:spcPct val="0"/>
              </a:spcBef>
            </a:pPr>
            <a:r>
              <a:rPr lang="en-US" sz="4200">
                <a:solidFill>
                  <a:srgbClr val="FDFDFD"/>
                </a:solidFill>
                <a:latin typeface="Montserrat"/>
              </a:rPr>
              <a:t>75K</a:t>
            </a:r>
          </a:p>
        </p:txBody>
      </p:sp>
      <p:sp>
        <p:nvSpPr>
          <p:cNvPr name="TextBox 9" id="9"/>
          <p:cNvSpPr txBox="true"/>
          <p:nvPr/>
        </p:nvSpPr>
        <p:spPr>
          <a:xfrm rot="0">
            <a:off x="235106" y="501650"/>
            <a:ext cx="18052894" cy="8845617"/>
          </a:xfrm>
          <a:prstGeom prst="rect">
            <a:avLst/>
          </a:prstGeom>
        </p:spPr>
        <p:txBody>
          <a:bodyPr anchor="t" rtlCol="false" tIns="0" lIns="0" bIns="0" rIns="0">
            <a:spAutoFit/>
          </a:bodyPr>
          <a:lstStyle/>
          <a:p>
            <a:pPr>
              <a:lnSpc>
                <a:spcPts val="3535"/>
              </a:lnSpc>
              <a:spcBef>
                <a:spcPct val="0"/>
              </a:spcBef>
            </a:pPr>
            <a:r>
              <a:rPr lang="en-US" sz="2525">
                <a:solidFill>
                  <a:srgbClr val="000000"/>
                </a:solidFill>
                <a:latin typeface="Montserrat Classic Bold"/>
              </a:rPr>
              <a:t>Data selection and processing</a:t>
            </a:r>
          </a:p>
          <a:p>
            <a:pPr>
              <a:lnSpc>
                <a:spcPts val="3535"/>
              </a:lnSpc>
              <a:spcBef>
                <a:spcPct val="0"/>
              </a:spcBef>
            </a:pPr>
          </a:p>
          <a:p>
            <a:pPr>
              <a:lnSpc>
                <a:spcPts val="3535"/>
              </a:lnSpc>
              <a:spcBef>
                <a:spcPct val="0"/>
              </a:spcBef>
            </a:pPr>
            <a:r>
              <a:rPr lang="en-US" sz="2525">
                <a:solidFill>
                  <a:srgbClr val="000000"/>
                </a:solidFill>
                <a:latin typeface="Montserrat Classic Bold"/>
              </a:rPr>
              <a:t>Variables:</a:t>
            </a:r>
            <a:r>
              <a:rPr lang="en-US" sz="2525">
                <a:solidFill>
                  <a:srgbClr val="000000"/>
                </a:solidFill>
                <a:latin typeface="Montserrat Classic"/>
              </a:rPr>
              <a:t> total_inactive_population, ILO_unemployed_rate, total_unemployed_population,total_employed_population,age_group,population</a:t>
            </a:r>
          </a:p>
          <a:p>
            <a:pPr>
              <a:lnSpc>
                <a:spcPts val="3535"/>
              </a:lnSpc>
              <a:spcBef>
                <a:spcPct val="0"/>
              </a:spcBef>
            </a:pPr>
          </a:p>
          <a:p>
            <a:pPr>
              <a:lnSpc>
                <a:spcPts val="3535"/>
              </a:lnSpc>
              <a:spcBef>
                <a:spcPct val="0"/>
              </a:spcBef>
            </a:pPr>
            <a:r>
              <a:rPr lang="en-US" sz="2525">
                <a:solidFill>
                  <a:srgbClr val="000000"/>
                </a:solidFill>
                <a:latin typeface="Montserrat Classic Bold"/>
              </a:rPr>
              <a:t>Data Reading and Overview:</a:t>
            </a:r>
          </a:p>
          <a:p>
            <a:pPr>
              <a:lnSpc>
                <a:spcPts val="3535"/>
              </a:lnSpc>
              <a:spcBef>
                <a:spcPct val="0"/>
              </a:spcBef>
            </a:pPr>
            <a:r>
              <a:rPr lang="en-US" sz="2525">
                <a:solidFill>
                  <a:srgbClr val="000000"/>
                </a:solidFill>
                <a:latin typeface="Montserrat Classic"/>
              </a:rPr>
              <a:t>Checked the basic information of the DataFrames using head(), info(), and describe() to get a sense of the data.</a:t>
            </a:r>
          </a:p>
          <a:p>
            <a:pPr>
              <a:lnSpc>
                <a:spcPts val="3535"/>
              </a:lnSpc>
              <a:spcBef>
                <a:spcPct val="0"/>
              </a:spcBef>
            </a:pPr>
            <a:r>
              <a:rPr lang="en-US" sz="2525">
                <a:solidFill>
                  <a:srgbClr val="000000"/>
                </a:solidFill>
                <a:latin typeface="Montserrat Classic"/>
              </a:rPr>
              <a:t>Handling Null Values: identified null values in the education DataFrame using isnull().sum() and checked the percentage of null values in each column.</a:t>
            </a:r>
          </a:p>
          <a:p>
            <a:pPr>
              <a:lnSpc>
                <a:spcPts val="3535"/>
              </a:lnSpc>
              <a:spcBef>
                <a:spcPct val="0"/>
              </a:spcBef>
            </a:pPr>
          </a:p>
          <a:p>
            <a:pPr>
              <a:lnSpc>
                <a:spcPts val="3535"/>
              </a:lnSpc>
              <a:spcBef>
                <a:spcPct val="0"/>
              </a:spcBef>
            </a:pPr>
            <a:r>
              <a:rPr lang="en-US" sz="2525">
                <a:solidFill>
                  <a:srgbClr val="000000"/>
                </a:solidFill>
                <a:latin typeface="Montserrat Classic Bold"/>
              </a:rPr>
              <a:t>Outlier Detection: </a:t>
            </a:r>
            <a:r>
              <a:rPr lang="en-US" sz="2525">
                <a:solidFill>
                  <a:srgbClr val="000000"/>
                </a:solidFill>
                <a:latin typeface="Montserrat Classic"/>
              </a:rPr>
              <a:t>You used box plots to visualize potential outliers in selected columns related to population and employment.</a:t>
            </a:r>
          </a:p>
          <a:p>
            <a:pPr>
              <a:lnSpc>
                <a:spcPts val="3535"/>
              </a:lnSpc>
              <a:spcBef>
                <a:spcPct val="0"/>
              </a:spcBef>
            </a:pPr>
          </a:p>
          <a:p>
            <a:pPr>
              <a:lnSpc>
                <a:spcPts val="3535"/>
              </a:lnSpc>
              <a:spcBef>
                <a:spcPct val="0"/>
              </a:spcBef>
            </a:pPr>
            <a:r>
              <a:rPr lang="en-US" sz="2525">
                <a:solidFill>
                  <a:srgbClr val="000000"/>
                </a:solidFill>
                <a:latin typeface="Montserrat Classic Bold"/>
              </a:rPr>
              <a:t>Visualization</a:t>
            </a:r>
            <a:r>
              <a:rPr lang="en-US" sz="2525">
                <a:solidFill>
                  <a:srgbClr val="000000"/>
                </a:solidFill>
                <a:latin typeface="Montserrat Classic"/>
              </a:rPr>
              <a:t>: Used various visualization techniques such as line plots, heatmaps, violin plots, and histograms to explore and present different aspects of the data.</a:t>
            </a:r>
          </a:p>
          <a:p>
            <a:pPr>
              <a:lnSpc>
                <a:spcPts val="3535"/>
              </a:lnSpc>
              <a:spcBef>
                <a:spcPct val="0"/>
              </a:spcBef>
            </a:pPr>
          </a:p>
          <a:p>
            <a:pPr>
              <a:lnSpc>
                <a:spcPts val="3535"/>
              </a:lnSpc>
              <a:spcBef>
                <a:spcPct val="0"/>
              </a:spcBef>
            </a:pPr>
            <a:r>
              <a:rPr lang="en-US" sz="2525">
                <a:solidFill>
                  <a:srgbClr val="000000"/>
                </a:solidFill>
                <a:latin typeface="Montserrat Classic Bold"/>
              </a:rPr>
              <a:t>Statistical Analysis</a:t>
            </a:r>
            <a:r>
              <a:rPr lang="en-US" sz="2525">
                <a:solidFill>
                  <a:srgbClr val="000000"/>
                </a:solidFill>
                <a:latin typeface="Montserrat Classic"/>
              </a:rPr>
              <a:t>: Computed mean and median values for relevant columns to understand central tendencies in the data.</a:t>
            </a:r>
          </a:p>
          <a:p>
            <a:pPr>
              <a:lnSpc>
                <a:spcPts val="3535"/>
              </a:lnSpc>
              <a:spcBef>
                <a:spcPct val="0"/>
              </a:spcBef>
            </a:pPr>
            <a:r>
              <a:rPr lang="en-US" sz="2525">
                <a:solidFill>
                  <a:srgbClr val="000000"/>
                </a:solidFill>
                <a:latin typeface="Montserrat Classic Bold"/>
              </a:rPr>
              <a:t>Correlation Analysis:</a:t>
            </a:r>
            <a:r>
              <a:rPr lang="en-US" sz="2525">
                <a:solidFill>
                  <a:srgbClr val="000000"/>
                </a:solidFill>
                <a:latin typeface="Montserrat Classic"/>
              </a:rPr>
              <a:t> Calculated Pearson correlation coefficients between columns in the population DataFrame to analyze relationships and dependencies.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41602" y="231879"/>
            <a:ext cx="17763529" cy="10055121"/>
          </a:xfrm>
          <a:custGeom>
            <a:avLst/>
            <a:gdLst/>
            <a:ahLst/>
            <a:cxnLst/>
            <a:rect r="r" b="b" t="t" l="l"/>
            <a:pathLst>
              <a:path h="10055121" w="17763529">
                <a:moveTo>
                  <a:pt x="0" y="0"/>
                </a:moveTo>
                <a:lnTo>
                  <a:pt x="17763530" y="0"/>
                </a:lnTo>
                <a:lnTo>
                  <a:pt x="17763530" y="10055121"/>
                </a:lnTo>
                <a:lnTo>
                  <a:pt x="0" y="10055121"/>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85508" y="352269"/>
            <a:ext cx="17516984" cy="9582462"/>
          </a:xfrm>
          <a:custGeom>
            <a:avLst/>
            <a:gdLst/>
            <a:ahLst/>
            <a:cxnLst/>
            <a:rect r="r" b="b" t="t" l="l"/>
            <a:pathLst>
              <a:path h="9582462" w="17516984">
                <a:moveTo>
                  <a:pt x="0" y="0"/>
                </a:moveTo>
                <a:lnTo>
                  <a:pt x="17516984" y="0"/>
                </a:lnTo>
                <a:lnTo>
                  <a:pt x="17516984" y="9582462"/>
                </a:lnTo>
                <a:lnTo>
                  <a:pt x="0" y="9582462"/>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997860" y="20597"/>
            <a:ext cx="2310737" cy="2269543"/>
          </a:xfrm>
          <a:custGeom>
            <a:avLst/>
            <a:gdLst/>
            <a:ahLst/>
            <a:cxnLst/>
            <a:rect r="r" b="b" t="t" l="l"/>
            <a:pathLst>
              <a:path h="2269543" w="2310737">
                <a:moveTo>
                  <a:pt x="0" y="0"/>
                </a:moveTo>
                <a:lnTo>
                  <a:pt x="2310737" y="0"/>
                </a:lnTo>
                <a:lnTo>
                  <a:pt x="2310737" y="2269543"/>
                </a:lnTo>
                <a:lnTo>
                  <a:pt x="0" y="2269543"/>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TextBox 3" id="3"/>
          <p:cNvSpPr txBox="true"/>
          <p:nvPr/>
        </p:nvSpPr>
        <p:spPr>
          <a:xfrm rot="0">
            <a:off x="514350" y="1098219"/>
            <a:ext cx="17773650" cy="7910830"/>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Montserrat Classic Bold"/>
              </a:rPr>
              <a:t>Findings/Insights</a:t>
            </a:r>
            <a:r>
              <a:rPr lang="en-US" sz="2799">
                <a:solidFill>
                  <a:srgbClr val="000000"/>
                </a:solidFill>
                <a:latin typeface="Montserrat Classic"/>
              </a:rPr>
              <a:t> </a:t>
            </a:r>
          </a:p>
          <a:p>
            <a:pPr>
              <a:lnSpc>
                <a:spcPts val="3919"/>
              </a:lnSpc>
              <a:spcBef>
                <a:spcPct val="0"/>
              </a:spcBef>
            </a:pPr>
            <a:r>
              <a:rPr lang="en-US" sz="2799">
                <a:solidFill>
                  <a:srgbClr val="000000"/>
                </a:solidFill>
                <a:latin typeface="Montserrat Classic"/>
              </a:rPr>
              <a:t>Through line plots and area plots, I observed the trends in employment, unemployment, and inactivity over the years. This helped in identifying  periods of fluctuations and potential patterns in the job market.</a:t>
            </a:r>
          </a:p>
          <a:p>
            <a:pPr>
              <a:lnSpc>
                <a:spcPts val="3919"/>
              </a:lnSpc>
              <a:spcBef>
                <a:spcPct val="0"/>
              </a:spcBef>
            </a:pPr>
          </a:p>
          <a:p>
            <a:pPr>
              <a:lnSpc>
                <a:spcPts val="3919"/>
              </a:lnSpc>
              <a:spcBef>
                <a:spcPct val="0"/>
              </a:spcBef>
            </a:pPr>
            <a:r>
              <a:rPr lang="en-US" sz="2799">
                <a:solidFill>
                  <a:srgbClr val="000000"/>
                </a:solidFill>
                <a:latin typeface="Montserrat Classic Bold"/>
              </a:rPr>
              <a:t>Education and Employment Correlation;</a:t>
            </a:r>
            <a:r>
              <a:rPr lang="en-US" sz="2799">
                <a:solidFill>
                  <a:srgbClr val="000000"/>
                </a:solidFill>
                <a:latin typeface="Montserrat Classic"/>
              </a:rPr>
              <a:t> </a:t>
            </a:r>
            <a:r>
              <a:rPr lang="en-US" sz="2799">
                <a:solidFill>
                  <a:srgbClr val="000000"/>
                </a:solidFill>
                <a:latin typeface="Montserrat Classic"/>
              </a:rPr>
              <a:t>a strong positive correlation between higher education levels and employment rates, this could indicate that investing in education is essential for improving job prospects. Policymakers and educators can focus on initiatives that enhance educational opportunities and skills development.</a:t>
            </a:r>
          </a:p>
          <a:p>
            <a:pPr>
              <a:lnSpc>
                <a:spcPts val="3919"/>
              </a:lnSpc>
              <a:spcBef>
                <a:spcPct val="0"/>
              </a:spcBef>
            </a:pPr>
          </a:p>
          <a:p>
            <a:pPr>
              <a:lnSpc>
                <a:spcPts val="3919"/>
              </a:lnSpc>
              <a:spcBef>
                <a:spcPct val="0"/>
              </a:spcBef>
            </a:pPr>
            <a:r>
              <a:rPr lang="en-US" sz="2799">
                <a:solidFill>
                  <a:srgbClr val="000000"/>
                </a:solidFill>
                <a:latin typeface="Montserrat Classic Bold"/>
              </a:rPr>
              <a:t>The trends between gender, employment, inactivity and unemployment;</a:t>
            </a:r>
            <a:r>
              <a:rPr lang="en-US" sz="2799">
                <a:solidFill>
                  <a:srgbClr val="000000"/>
                </a:solidFill>
                <a:latin typeface="Montserrat Classic"/>
              </a:rPr>
              <a:t> males lead in employment over the years, females lead in unemployment and contribute to large percentage of inactive population. </a:t>
            </a:r>
          </a:p>
          <a:p>
            <a:pPr>
              <a:lnSpc>
                <a:spcPts val="3919"/>
              </a:lnSpc>
              <a:spcBef>
                <a:spcPct val="0"/>
              </a:spcBef>
            </a:pPr>
          </a:p>
          <a:p>
            <a:pPr>
              <a:lnSpc>
                <a:spcPts val="3919"/>
              </a:lnSpc>
              <a:spcBef>
                <a:spcPct val="0"/>
              </a:spcBef>
            </a:pPr>
            <a:r>
              <a:rPr lang="en-US" sz="2799">
                <a:solidFill>
                  <a:srgbClr val="000000"/>
                </a:solidFill>
                <a:latin typeface="Montserrat Classic Bold"/>
              </a:rPr>
              <a:t>The relation between education and employment; </a:t>
            </a:r>
            <a:r>
              <a:rPr lang="en-US" sz="2799">
                <a:solidFill>
                  <a:srgbClr val="000000"/>
                </a:solidFill>
                <a:latin typeface="Montserrat Classic"/>
              </a:rPr>
              <a:t>shows that females who are inactive and have education are high in numbers compared to the males, while the unemployment it seems balanced.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539581" y="-106072"/>
            <a:ext cx="2310737" cy="2269543"/>
          </a:xfrm>
          <a:custGeom>
            <a:avLst/>
            <a:gdLst/>
            <a:ahLst/>
            <a:cxnLst/>
            <a:rect r="r" b="b" t="t" l="l"/>
            <a:pathLst>
              <a:path h="2269543" w="2310737">
                <a:moveTo>
                  <a:pt x="0" y="0"/>
                </a:moveTo>
                <a:lnTo>
                  <a:pt x="2310737" y="0"/>
                </a:lnTo>
                <a:lnTo>
                  <a:pt x="2310737" y="2269544"/>
                </a:lnTo>
                <a:lnTo>
                  <a:pt x="0" y="2269544"/>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TextBox 3" id="3"/>
          <p:cNvSpPr txBox="true"/>
          <p:nvPr/>
        </p:nvSpPr>
        <p:spPr>
          <a:xfrm rot="0">
            <a:off x="1028700" y="106547"/>
            <a:ext cx="7971681" cy="50482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Montserrat Classic Bold"/>
              </a:rPr>
              <a:t>Recommendation/gaps/potential impact</a:t>
            </a:r>
          </a:p>
        </p:txBody>
      </p:sp>
      <p:sp>
        <p:nvSpPr>
          <p:cNvPr name="TextBox 4" id="4"/>
          <p:cNvSpPr txBox="true"/>
          <p:nvPr/>
        </p:nvSpPr>
        <p:spPr>
          <a:xfrm rot="0">
            <a:off x="0" y="1036684"/>
            <a:ext cx="18288000" cy="9250316"/>
          </a:xfrm>
          <a:prstGeom prst="rect">
            <a:avLst/>
          </a:prstGeom>
        </p:spPr>
        <p:txBody>
          <a:bodyPr anchor="t" rtlCol="false" tIns="0" lIns="0" bIns="0" rIns="0">
            <a:spAutoFit/>
          </a:bodyPr>
          <a:lstStyle/>
          <a:p>
            <a:pPr marL="634599" indent="-317299" lvl="1">
              <a:lnSpc>
                <a:spcPts val="4115"/>
              </a:lnSpc>
              <a:buFont typeface="Arial"/>
              <a:buChar char="•"/>
            </a:pPr>
            <a:r>
              <a:rPr lang="en-US" sz="2939">
                <a:solidFill>
                  <a:srgbClr val="000000"/>
                </a:solidFill>
                <a:latin typeface="Montserrat Classic Bold"/>
              </a:rPr>
              <a:t>Targeted Education Interventions</a:t>
            </a:r>
            <a:r>
              <a:rPr lang="en-US" sz="2939">
                <a:solidFill>
                  <a:srgbClr val="000000"/>
                </a:solidFill>
                <a:latin typeface="Montserrat Classic"/>
              </a:rPr>
              <a:t>: Focus on improving education and training programs for specific age groups and education levels that show higher unemployment rates. </a:t>
            </a:r>
          </a:p>
          <a:p>
            <a:pPr marL="634599" indent="-317299" lvl="1">
              <a:lnSpc>
                <a:spcPts val="4115"/>
              </a:lnSpc>
              <a:buFont typeface="Arial"/>
              <a:buChar char="•"/>
            </a:pPr>
            <a:r>
              <a:rPr lang="en-US" sz="2939">
                <a:solidFill>
                  <a:srgbClr val="000000"/>
                </a:solidFill>
                <a:latin typeface="Montserrat Classic Bold"/>
              </a:rPr>
              <a:t>Support for Vulnerable Groups:</a:t>
            </a:r>
            <a:r>
              <a:rPr lang="en-US" sz="2939">
                <a:solidFill>
                  <a:srgbClr val="000000"/>
                </a:solidFill>
                <a:latin typeface="Montserrat Classic"/>
              </a:rPr>
              <a:t> Implement policies that provide targeted support to vulnerable groups, such as young adults (15-24) and individuals with lower education levels. </a:t>
            </a:r>
          </a:p>
          <a:p>
            <a:pPr marL="634599" indent="-317299" lvl="1">
              <a:lnSpc>
                <a:spcPts val="4115"/>
              </a:lnSpc>
              <a:buFont typeface="Arial"/>
              <a:buChar char="•"/>
            </a:pPr>
            <a:r>
              <a:rPr lang="en-US" sz="2939">
                <a:solidFill>
                  <a:srgbClr val="000000"/>
                </a:solidFill>
                <a:latin typeface="Montserrat Classic Bold"/>
              </a:rPr>
              <a:t>Workforce Planning</a:t>
            </a:r>
            <a:r>
              <a:rPr lang="en-US" sz="2939">
                <a:solidFill>
                  <a:srgbClr val="000000"/>
                </a:solidFill>
                <a:latin typeface="Montserrat Classic"/>
              </a:rPr>
              <a:t>: Businesses should consider aligning their recruitment strategies with the available data on education levels and employment rates. </a:t>
            </a:r>
          </a:p>
          <a:p>
            <a:pPr marL="634599" indent="-317299" lvl="1">
              <a:lnSpc>
                <a:spcPts val="4115"/>
              </a:lnSpc>
              <a:buFont typeface="Arial"/>
              <a:buChar char="•"/>
            </a:pPr>
            <a:r>
              <a:rPr lang="en-US" sz="2939">
                <a:solidFill>
                  <a:srgbClr val="000000"/>
                </a:solidFill>
                <a:latin typeface="Montserrat Classic Bold"/>
              </a:rPr>
              <a:t>Collaboration with Educational Institutions</a:t>
            </a:r>
            <a:r>
              <a:rPr lang="en-US" sz="2939">
                <a:solidFill>
                  <a:srgbClr val="000000"/>
                </a:solidFill>
                <a:latin typeface="Montserrat Classic"/>
              </a:rPr>
              <a:t>: Collaborate with educational institutions to bridge the gap between required skills and those offered by education. This can lead to a more job-ready workforce.</a:t>
            </a:r>
          </a:p>
          <a:p>
            <a:pPr>
              <a:lnSpc>
                <a:spcPts val="4115"/>
              </a:lnSpc>
            </a:pPr>
          </a:p>
          <a:p>
            <a:pPr marL="634599" indent="-317299" lvl="1">
              <a:lnSpc>
                <a:spcPts val="4115"/>
              </a:lnSpc>
              <a:buFont typeface="Arial"/>
              <a:buChar char="•"/>
            </a:pPr>
            <a:r>
              <a:rPr lang="en-US" sz="2939">
                <a:solidFill>
                  <a:srgbClr val="000000"/>
                </a:solidFill>
                <a:latin typeface="Montserrat Classic Bold"/>
              </a:rPr>
              <a:t>Impact</a:t>
            </a:r>
            <a:r>
              <a:rPr lang="en-US" sz="2939">
                <a:solidFill>
                  <a:srgbClr val="000000"/>
                </a:solidFill>
                <a:latin typeface="Montserrat Classic"/>
              </a:rPr>
              <a:t>: </a:t>
            </a:r>
            <a:r>
              <a:rPr lang="en-US" sz="2939">
                <a:solidFill>
                  <a:srgbClr val="000000"/>
                </a:solidFill>
                <a:latin typeface="Montserrat Classic Bold"/>
              </a:rPr>
              <a:t>Improved Workforce Planning</a:t>
            </a:r>
            <a:r>
              <a:rPr lang="en-US" sz="2939">
                <a:solidFill>
                  <a:srgbClr val="000000"/>
                </a:solidFill>
                <a:latin typeface="Montserrat Classic"/>
              </a:rPr>
              <a:t>: Businesses can make better hiring decisions and align their workforce needs with market realities, leading to increased operational efficiency.</a:t>
            </a:r>
          </a:p>
          <a:p>
            <a:pPr>
              <a:lnSpc>
                <a:spcPts val="4115"/>
              </a:lnSpc>
            </a:pPr>
          </a:p>
          <a:p>
            <a:pPr marL="634599" indent="-317299" lvl="1">
              <a:lnSpc>
                <a:spcPts val="4115"/>
              </a:lnSpc>
              <a:buFont typeface="Arial"/>
              <a:buChar char="•"/>
            </a:pPr>
            <a:r>
              <a:rPr lang="en-US" sz="2939">
                <a:solidFill>
                  <a:srgbClr val="000000"/>
                </a:solidFill>
                <a:latin typeface="Montserrat Classic"/>
              </a:rPr>
              <a:t>Project's data-driven insights, recommendations, and potential impact hold the promise of contributing to meaningful improvements in employment outcomes.</a:t>
            </a:r>
          </a:p>
          <a:p>
            <a:pPr>
              <a:lnSpc>
                <a:spcPts val="4115"/>
              </a:lnSpc>
            </a:pPr>
          </a:p>
          <a:p>
            <a:pPr>
              <a:lnSpc>
                <a:spcPts val="4115"/>
              </a:lnSpc>
            </a:pPr>
          </a:p>
          <a:p>
            <a:pPr>
              <a:lnSpc>
                <a:spcPts val="411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3620735" y="3448717"/>
            <a:ext cx="11046531" cy="2957322"/>
          </a:xfrm>
          <a:prstGeom prst="rect">
            <a:avLst/>
          </a:prstGeom>
        </p:spPr>
        <p:txBody>
          <a:bodyPr anchor="t" rtlCol="false" tIns="0" lIns="0" bIns="0" rIns="0">
            <a:spAutoFit/>
          </a:bodyPr>
          <a:lstStyle/>
          <a:p>
            <a:pPr algn="ctr">
              <a:lnSpc>
                <a:spcPts val="10944"/>
              </a:lnSpc>
            </a:pPr>
            <a:r>
              <a:rPr lang="en-US" sz="14400">
                <a:solidFill>
                  <a:srgbClr val="101010"/>
                </a:solidFill>
                <a:latin typeface="Montserrat Medium"/>
              </a:rPr>
              <a:t>THANK YOU</a:t>
            </a:r>
          </a:p>
        </p:txBody>
      </p:sp>
      <p:sp>
        <p:nvSpPr>
          <p:cNvPr name="TextBox 3" id="3"/>
          <p:cNvSpPr txBox="true"/>
          <p:nvPr/>
        </p:nvSpPr>
        <p:spPr>
          <a:xfrm rot="0">
            <a:off x="4165755" y="6720032"/>
            <a:ext cx="9956489" cy="712470"/>
          </a:xfrm>
          <a:prstGeom prst="rect">
            <a:avLst/>
          </a:prstGeom>
        </p:spPr>
        <p:txBody>
          <a:bodyPr anchor="t" rtlCol="false" tIns="0" lIns="0" bIns="0" rIns="0">
            <a:spAutoFit/>
          </a:bodyPr>
          <a:lstStyle/>
          <a:p>
            <a:pPr algn="ctr">
              <a:lnSpc>
                <a:spcPts val="5880"/>
              </a:lnSpc>
            </a:pPr>
            <a:r>
              <a:rPr lang="en-US" sz="4200">
                <a:solidFill>
                  <a:srgbClr val="101010"/>
                </a:solidFill>
                <a:latin typeface="Montserrat Classic"/>
              </a:rPr>
              <a:t>For Your Attention</a:t>
            </a:r>
          </a:p>
        </p:txBody>
      </p:sp>
      <p:sp>
        <p:nvSpPr>
          <p:cNvPr name="Freeform 4" id="4"/>
          <p:cNvSpPr/>
          <p:nvPr/>
        </p:nvSpPr>
        <p:spPr>
          <a:xfrm flipH="false" flipV="false" rot="-10800000">
            <a:off x="14001679" y="6228281"/>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
        <p:nvSpPr>
          <p:cNvPr name="Freeform 5" id="5"/>
          <p:cNvSpPr/>
          <p:nvPr/>
        </p:nvSpPr>
        <p:spPr>
          <a:xfrm flipH="false" flipV="false" rot="0">
            <a:off x="0" y="0"/>
            <a:ext cx="4286321" cy="4209908"/>
          </a:xfrm>
          <a:custGeom>
            <a:avLst/>
            <a:gdLst/>
            <a:ahLst/>
            <a:cxnLst/>
            <a:rect r="r" b="b" t="t" l="l"/>
            <a:pathLst>
              <a:path h="4209908" w="4286321">
                <a:moveTo>
                  <a:pt x="0" y="0"/>
                </a:moveTo>
                <a:lnTo>
                  <a:pt x="4286321" y="0"/>
                </a:lnTo>
                <a:lnTo>
                  <a:pt x="4286321" y="4209908"/>
                </a:lnTo>
                <a:lnTo>
                  <a:pt x="0" y="4209908"/>
                </a:lnTo>
                <a:lnTo>
                  <a:pt x="0" y="0"/>
                </a:lnTo>
                <a:close/>
              </a:path>
            </a:pathLst>
          </a:custGeom>
          <a:blipFill>
            <a:blip r:embed="rId2">
              <a:extLst>
                <a:ext uri="{96DAC541-7B7A-43D3-8B79-37D633B846F1}">
                  <asvg:svgBlip xmlns:asvg="http://schemas.microsoft.com/office/drawing/2016/SVG/main" r:embed="rId3"/>
                </a:ext>
              </a:extLst>
            </a:blip>
            <a:stretch>
              <a:fillRect l="-96434"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DAFsYS6rva4</dc:identifier>
  <dcterms:modified xsi:type="dcterms:W3CDTF">2011-08-01T06:04:30Z</dcterms:modified>
  <cp:revision>1</cp:revision>
  <dc:title>Cream and Brown Minimalist Let's Learn Presentation</dc:title>
</cp:coreProperties>
</file>